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63" r:id="rId3"/>
    <p:sldId id="264" r:id="rId4"/>
    <p:sldId id="265" r:id="rId5"/>
    <p:sldId id="260" r:id="rId6"/>
    <p:sldId id="262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1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985D0-A2F6-6542-BEC6-CC49B89DD64E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F45D5-2DEC-5344-8362-8AE4EB4CA8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1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F45D5-2DEC-5344-8362-8AE4EB4CA86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ts val="2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ts val="32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ts val="32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C1EA1F-2288-DB4E-8E9B-0C4F35932E07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88F580F-B56B-EA44-83D3-BC419BC48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57200"/>
            <a:ext cx="7808976" cy="1316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Curriculum Based Measurements</a:t>
            </a:r>
            <a:br>
              <a:rPr lang="en-US" sz="3600" dirty="0" smtClean="0"/>
            </a:br>
            <a:r>
              <a:rPr lang="en-US" sz="3600" dirty="0" smtClean="0"/>
              <a:t>CBMs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4" y="1532427"/>
            <a:ext cx="8210595" cy="484632"/>
          </a:xfrm>
        </p:spPr>
        <p:txBody>
          <a:bodyPr/>
          <a:lstStyle/>
          <a:p>
            <a:pPr algn="r"/>
            <a:r>
              <a:rPr lang="en-US" dirty="0" smtClean="0"/>
              <a:t>Data-Driven Instruction for Special Educators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57200"/>
            <a:ext cx="7808976" cy="1316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Curriculum Based Measurements</a:t>
            </a:r>
            <a:br>
              <a:rPr lang="en-US" sz="3600" dirty="0" smtClean="0"/>
            </a:br>
            <a:r>
              <a:rPr lang="en-US" sz="3600" dirty="0" smtClean="0"/>
              <a:t>CBMs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4" y="1532427"/>
            <a:ext cx="8210595" cy="484632"/>
          </a:xfrm>
        </p:spPr>
        <p:txBody>
          <a:bodyPr/>
          <a:lstStyle/>
          <a:p>
            <a:pPr algn="r"/>
            <a:r>
              <a:rPr lang="en-US" dirty="0" smtClean="0"/>
              <a:t>Data-Driven Instruction for Special Educators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0"/>
            <a:ext cx="8686799" cy="1046440"/>
          </a:xfrm>
          <a:prstGeom prst="rect">
            <a:avLst/>
          </a:prstGeom>
          <a:effectLst>
            <a:glow rad="101600">
              <a:schemeClr val="accent1">
                <a:alpha val="75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b="1" u="sng" dirty="0" smtClean="0">
                <a:solidFill>
                  <a:schemeClr val="tx1"/>
                </a:solidFill>
                <a:effectLst>
                  <a:glow rad="63500">
                    <a:schemeClr val="accent4">
                      <a:alpha val="75000"/>
                    </a:schemeClr>
                  </a:glow>
                </a:effectLst>
              </a:rPr>
              <a:t>Objective</a:t>
            </a:r>
          </a:p>
          <a:p>
            <a:pPr algn="ctr">
              <a:spcAft>
                <a:spcPts val="1200"/>
              </a:spcAft>
            </a:pPr>
            <a:r>
              <a:rPr lang="en-US" sz="1600" b="1" dirty="0" smtClean="0"/>
              <a:t>Special Educators will be able to develop a plan for how to put CBM theory into practice.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57200"/>
            <a:ext cx="7808976" cy="1316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Curriculum Based Measurements</a:t>
            </a:r>
            <a:br>
              <a:rPr lang="en-US" sz="3600" dirty="0" smtClean="0"/>
            </a:br>
            <a:r>
              <a:rPr lang="en-US" sz="3600" dirty="0" smtClean="0"/>
              <a:t>CBMs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4" y="1532427"/>
            <a:ext cx="8210595" cy="484632"/>
          </a:xfrm>
        </p:spPr>
        <p:txBody>
          <a:bodyPr/>
          <a:lstStyle/>
          <a:p>
            <a:pPr algn="r"/>
            <a:r>
              <a:rPr lang="en-US" dirty="0" smtClean="0"/>
              <a:t>Data-Driven Instruction for Special Educators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0"/>
            <a:ext cx="8686799" cy="1846659"/>
          </a:xfrm>
          <a:prstGeom prst="rect">
            <a:avLst/>
          </a:prstGeom>
          <a:effectLst>
            <a:glow rad="101600">
              <a:schemeClr val="accent1">
                <a:alpha val="75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b="1" u="sng" dirty="0" smtClean="0">
                <a:solidFill>
                  <a:schemeClr val="tx1"/>
                </a:solidFill>
                <a:effectLst>
                  <a:glow rad="63500">
                    <a:schemeClr val="accent4">
                      <a:alpha val="75000"/>
                    </a:schemeClr>
                  </a:glow>
                </a:effectLst>
              </a:rPr>
              <a:t>Objective</a:t>
            </a:r>
          </a:p>
          <a:p>
            <a:pPr algn="ctr">
              <a:spcAft>
                <a:spcPts val="1200"/>
              </a:spcAft>
            </a:pPr>
            <a:r>
              <a:rPr lang="en-US" sz="1600" b="1" dirty="0" smtClean="0"/>
              <a:t>Special Educators will be able to develop a plan for how to put CBM theory into practice.</a:t>
            </a:r>
          </a:p>
          <a:p>
            <a:pPr algn="ctr">
              <a:spcAft>
                <a:spcPts val="1200"/>
              </a:spcAft>
            </a:pPr>
            <a:endParaRPr lang="en-US" sz="1600" b="1" dirty="0" smtClean="0"/>
          </a:p>
          <a:p>
            <a:pPr algn="ctr">
              <a:spcAft>
                <a:spcPts val="1200"/>
              </a:spcAft>
            </a:pPr>
            <a:endParaRPr lang="en-US" sz="1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828801" y="3886200"/>
            <a:ext cx="5638800" cy="2185214"/>
          </a:xfrm>
          <a:prstGeom prst="rect">
            <a:avLst/>
          </a:prstGeom>
          <a:effectLst>
            <a:glow rad="101600">
              <a:schemeClr val="accent2">
                <a:alpha val="75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b="1" u="sng" dirty="0" smtClean="0">
                <a:effectLst>
                  <a:glow rad="63500">
                    <a:schemeClr val="accent4">
                      <a:alpha val="75000"/>
                    </a:schemeClr>
                  </a:glow>
                </a:effectLst>
              </a:rPr>
              <a:t>Guiding Questions</a:t>
            </a:r>
            <a:endParaRPr lang="en-US" sz="2400" dirty="0" smtClean="0">
              <a:effectLst>
                <a:glow rad="63500">
                  <a:schemeClr val="accent4">
                    <a:alpha val="75000"/>
                  </a:schemeClr>
                </a:glow>
              </a:effectLst>
            </a:endParaRPr>
          </a:p>
          <a:p>
            <a:pPr marL="1371600" lvl="2" indent="-457200">
              <a:buFont typeface="+mj-lt"/>
              <a:buAutoNum type="arabicParenR"/>
            </a:pPr>
            <a:r>
              <a:rPr lang="en-US" dirty="0" smtClean="0"/>
              <a:t>What are CBMs?	</a:t>
            </a:r>
          </a:p>
          <a:p>
            <a:pPr marL="1371600" lvl="2" indent="-457200">
              <a:buFont typeface="+mj-lt"/>
              <a:buAutoNum type="arabicParenR"/>
            </a:pPr>
            <a:r>
              <a:rPr lang="en-US" dirty="0" smtClean="0"/>
              <a:t>Why do we need them?</a:t>
            </a:r>
          </a:p>
          <a:p>
            <a:pPr marL="1371600" lvl="2" indent="-457200">
              <a:buFont typeface="+mj-lt"/>
              <a:buAutoNum type="arabicParenR"/>
            </a:pPr>
            <a:r>
              <a:rPr lang="en-US" dirty="0" smtClean="0"/>
              <a:t>How do we decide what to collect?</a:t>
            </a:r>
          </a:p>
          <a:p>
            <a:pPr marL="1371600" lvl="2" indent="-457200">
              <a:buFont typeface="+mj-lt"/>
              <a:buAutoNum type="arabicParenR"/>
            </a:pPr>
            <a:r>
              <a:rPr lang="en-US" dirty="0" smtClean="0"/>
              <a:t>How can we realistically collect them?</a:t>
            </a:r>
          </a:p>
          <a:p>
            <a:pPr marL="1371600" lvl="2" indent="-457200">
              <a:buFont typeface="+mj-lt"/>
              <a:buAutoNum type="arabicParenR"/>
            </a:pPr>
            <a:r>
              <a:rPr lang="en-US" dirty="0" smtClean="0"/>
              <a:t>What do we do with the data?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1) What are Curriculum Based Measurements?</a:t>
            </a:r>
            <a:endParaRPr lang="en-US" sz="3200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1066801" y="2133600"/>
            <a:ext cx="7791450" cy="3992563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sz="4400" dirty="0" smtClean="0"/>
              <a:t>CBMs are tools that help us…</a:t>
            </a:r>
          </a:p>
          <a:p>
            <a:pPr>
              <a:buClr>
                <a:schemeClr val="accent1"/>
              </a:buClr>
              <a:buNone/>
            </a:pPr>
            <a:endParaRPr lang="en-US" sz="600" dirty="0" smtClean="0"/>
          </a:p>
          <a:p>
            <a:pPr lvl="1">
              <a:buClr>
                <a:schemeClr val="accent1"/>
              </a:buClr>
              <a:buFont typeface="Wingdings" charset="2"/>
              <a:buChar char="ü"/>
            </a:pPr>
            <a:r>
              <a:rPr lang="en-US" sz="3600" dirty="0" smtClean="0"/>
              <a:t>Determine academic skill deficit</a:t>
            </a:r>
          </a:p>
          <a:p>
            <a:pPr lvl="1">
              <a:buClr>
                <a:schemeClr val="accent1"/>
              </a:buClr>
              <a:buNone/>
            </a:pPr>
            <a:r>
              <a:rPr lang="en-US" sz="3600" dirty="0" smtClean="0"/>
              <a:t>	</a:t>
            </a:r>
            <a:r>
              <a:rPr lang="en-US" sz="2000" dirty="0" smtClean="0"/>
              <a:t>rank/compare student performance against research-based norms</a:t>
            </a:r>
            <a:endParaRPr lang="en-US" sz="3600" dirty="0" smtClean="0"/>
          </a:p>
          <a:p>
            <a:pPr lvl="1">
              <a:buClr>
                <a:schemeClr val="accent1"/>
              </a:buClr>
              <a:buFont typeface="Wingdings" charset="2"/>
              <a:buChar char="ü"/>
            </a:pPr>
            <a:r>
              <a:rPr lang="en-US" sz="3600" dirty="0" smtClean="0"/>
              <a:t>Determine insufficient progress</a:t>
            </a:r>
          </a:p>
          <a:p>
            <a:pPr lvl="1">
              <a:buClr>
                <a:schemeClr val="accent1"/>
              </a:buClr>
              <a:buNone/>
            </a:pPr>
            <a:r>
              <a:rPr lang="en-US" sz="2000" dirty="0" smtClean="0"/>
              <a:t>	measure student progress in basic academic skills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2) Why do we need to collect CBM data?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403412" y="1598222"/>
            <a:ext cx="3931920" cy="4527941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accent1"/>
              </a:buClr>
              <a:buNone/>
            </a:pPr>
            <a:r>
              <a:rPr lang="en-US" dirty="0" smtClean="0"/>
              <a:t> 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sz="16000" dirty="0" smtClean="0"/>
              <a:t> </a:t>
            </a:r>
            <a:r>
              <a:rPr lang="en-US" sz="16000" u="sng" dirty="0" smtClean="0"/>
              <a:t>In theory</a:t>
            </a:r>
            <a:r>
              <a:rPr lang="en-US" sz="16000" dirty="0" smtClean="0"/>
              <a:t>…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Identify whether or not students are performing at/above/below grade level expectations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Calculate a student’s weekly rate of improvement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Calculate the weekly rate of improvement the student must attain to close the gap    </a:t>
            </a:r>
          </a:p>
          <a:p>
            <a:pPr>
              <a:buClr>
                <a:schemeClr val="accent1"/>
              </a:buClr>
              <a:buFont typeface="Arial"/>
              <a:buChar char="•"/>
            </a:pPr>
            <a:endParaRPr lang="en-US" dirty="0" smtClean="0"/>
          </a:p>
          <a:p>
            <a:pPr>
              <a:buClr>
                <a:schemeClr val="accent1"/>
              </a:buClr>
              <a:buNone/>
            </a:pP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2) Why do we need to collect CBM data?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403412" y="1598222"/>
            <a:ext cx="3931920" cy="4527941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accent1"/>
              </a:buClr>
              <a:buNone/>
            </a:pPr>
            <a:r>
              <a:rPr lang="en-US" dirty="0" smtClean="0"/>
              <a:t> </a:t>
            </a:r>
          </a:p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sz="16000" dirty="0" smtClean="0"/>
              <a:t> </a:t>
            </a:r>
            <a:r>
              <a:rPr lang="en-US" sz="16000" u="sng" dirty="0" smtClean="0"/>
              <a:t>In theory</a:t>
            </a:r>
            <a:r>
              <a:rPr lang="en-US" sz="16000" dirty="0" smtClean="0"/>
              <a:t>…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Identify whether or not students are performing at/above/below grade level expectations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Calculate a student’s weekly rate of improvement</a:t>
            </a:r>
          </a:p>
          <a:p>
            <a:pPr>
              <a:buClr>
                <a:schemeClr val="accent1"/>
              </a:buClr>
              <a:buFont typeface="Wingdings" charset="2"/>
              <a:buChar char="ü"/>
            </a:pPr>
            <a:r>
              <a:rPr lang="en-US" sz="8000" dirty="0" smtClean="0"/>
              <a:t>Calculate the weekly rate of improvement the student must attain to close the gap    </a:t>
            </a:r>
          </a:p>
          <a:p>
            <a:pPr>
              <a:buClr>
                <a:schemeClr val="accent1"/>
              </a:buClr>
              <a:buFont typeface="Arial"/>
              <a:buChar char="•"/>
            </a:pPr>
            <a:endParaRPr lang="en-US" dirty="0" smtClean="0"/>
          </a:p>
          <a:p>
            <a:pPr>
              <a:buClr>
                <a:schemeClr val="accent1"/>
              </a:buCl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35332" y="1828800"/>
            <a:ext cx="4374776" cy="4297363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sz="16000" dirty="0" smtClean="0"/>
              <a:t> </a:t>
            </a:r>
            <a:r>
              <a:rPr lang="en-US" sz="16000" u="sng" dirty="0" smtClean="0"/>
              <a:t>In practice</a:t>
            </a:r>
            <a:r>
              <a:rPr lang="en-US" sz="16000" dirty="0" smtClean="0"/>
              <a:t>…</a:t>
            </a:r>
          </a:p>
          <a:p>
            <a:pPr>
              <a:buClr>
                <a:schemeClr val="accent4"/>
              </a:buClr>
              <a:buFont typeface="Wingdings" charset="2"/>
              <a:buChar char="ü"/>
            </a:pPr>
            <a:r>
              <a:rPr lang="en-US" sz="8000" dirty="0" smtClean="0"/>
              <a:t>Eligibility for sped services</a:t>
            </a:r>
          </a:p>
          <a:p>
            <a:pPr marL="454025" lvl="3" indent="-454025">
              <a:spcBef>
                <a:spcPts val="2000"/>
              </a:spcBef>
              <a:buClr>
                <a:schemeClr val="accent4"/>
              </a:buClr>
              <a:buFont typeface="Wingdings" charset="2"/>
              <a:buChar char="ü"/>
            </a:pPr>
            <a:r>
              <a:rPr lang="en-US" sz="8000" dirty="0" smtClean="0"/>
              <a:t>Progress monitoring IEP goals</a:t>
            </a:r>
          </a:p>
          <a:p>
            <a:pPr marL="454025" lvl="3" indent="-454025">
              <a:spcBef>
                <a:spcPts val="2000"/>
              </a:spcBef>
              <a:buClr>
                <a:schemeClr val="accent4"/>
              </a:buClr>
              <a:buFont typeface="Wingdings" charset="2"/>
              <a:buChar char="ü"/>
            </a:pPr>
            <a:r>
              <a:rPr lang="en-US" sz="8000" dirty="0" smtClean="0"/>
              <a:t>Drive instructional decisions</a:t>
            </a:r>
          </a:p>
          <a:p>
            <a:pPr marL="454025" lvl="3" indent="-454025">
              <a:spcBef>
                <a:spcPts val="2000"/>
              </a:spcBef>
              <a:buClr>
                <a:schemeClr val="accent4"/>
              </a:buClr>
              <a:buFont typeface="Wingdings" charset="2"/>
              <a:buChar char="ü"/>
            </a:pPr>
            <a:r>
              <a:rPr lang="en-US" sz="8000" dirty="0" smtClean="0"/>
              <a:t>Share academic growth with students and parents</a:t>
            </a:r>
          </a:p>
          <a:p>
            <a:pPr marL="454025" lvl="3" indent="-454025">
              <a:spcBef>
                <a:spcPts val="2000"/>
              </a:spcBef>
              <a:buClr>
                <a:schemeClr val="accent1"/>
              </a:buClr>
              <a:buNone/>
            </a:pP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3) How do we decide what CBM data to collect?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4" name="Content Placeholder 25"/>
          <p:cNvSpPr txBox="1">
            <a:spLocks/>
          </p:cNvSpPr>
          <p:nvPr/>
        </p:nvSpPr>
        <p:spPr>
          <a:xfrm>
            <a:off x="284163" y="1219200"/>
            <a:ext cx="4051169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4025" lvl="0" indent="-454025" defTabSz="914400">
              <a:spcBef>
                <a:spcPts val="2000"/>
              </a:spcBef>
              <a:buClr>
                <a:schemeClr val="accent1"/>
              </a:buClr>
              <a:buSzPct val="90000"/>
              <a:buFont typeface="Wingdings" charset="2"/>
              <a:buChar char="§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theory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DPS website: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90000"/>
              <a:tabLst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“SLD Determination - Insufficient Progress”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4025" indent="-454025" defTabSz="914400">
              <a:spcBef>
                <a:spcPts val="2000"/>
              </a:spcBef>
              <a:buClr>
                <a:schemeClr val="accent1"/>
              </a:buClr>
              <a:buSzPct val="90000"/>
              <a:buFont typeface="Wingdings" charset="2"/>
              <a:buChar char="ü"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4025" indent="-454025" defTabSz="914400">
              <a:spcBef>
                <a:spcPts val="2000"/>
              </a:spcBef>
              <a:buClr>
                <a:schemeClr val="accent1"/>
              </a:buClr>
              <a:buSzPct val="90000"/>
              <a:buFont typeface="Wingdings" charset="2"/>
              <a:buChar char="ü"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en-US" sz="4706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335332" y="1828800"/>
            <a:ext cx="4374776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ct val="90000"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practice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ct val="90000"/>
              <a:tabLst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ALL students in Sped or SIT –</a:t>
            </a:r>
          </a:p>
          <a:p>
            <a:pPr marL="454025" marR="0" lvl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4"/>
              </a:buClr>
              <a:buSzPct val="90000"/>
              <a:buFont typeface="Wingdings" charset="2"/>
              <a:buChar char="ü"/>
              <a:tabLst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CBM in all areas of academic deficit</a:t>
            </a:r>
          </a:p>
          <a:p>
            <a:pPr marL="911225" lvl="1" indent="-454025" defTabSz="914400">
              <a:spcBef>
                <a:spcPts val="2000"/>
              </a:spcBef>
              <a:buClr>
                <a:schemeClr val="accent4"/>
              </a:buClr>
              <a:buSzPct val="90000"/>
              <a:buFont typeface="Wingdings" charset="2"/>
              <a:buChar char="ü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Pick the most appropriate CBMs for reading/writing/math</a:t>
            </a:r>
          </a:p>
          <a:p>
            <a:pPr marL="911225" lvl="1" indent="-454025" defTabSz="914400">
              <a:spcBef>
                <a:spcPts val="2000"/>
              </a:spcBef>
              <a:buClr>
                <a:schemeClr val="accent4"/>
              </a:buClr>
              <a:buSzPct val="90000"/>
              <a:buFont typeface="Wingdings" charset="2"/>
              <a:buChar char="ü"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Frequency = </a:t>
            </a:r>
            <a:r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every 5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hours of instruction on particular CBM skill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4) How can we realistically collect CBMs?</a:t>
            </a:r>
            <a:endParaRPr lang="en-US" sz="3200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1066801" y="2133600"/>
            <a:ext cx="7791450" cy="3992563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sz="4400" dirty="0" smtClean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258427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4) What do we do with the data?</a:t>
            </a:r>
            <a:endParaRPr lang="en-US" sz="3200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1066801" y="2133600"/>
            <a:ext cx="7791450" cy="3992563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Font typeface="Wingdings" charset="2"/>
              <a:buChar char="§"/>
            </a:pPr>
            <a:r>
              <a:rPr lang="en-US" sz="4400" dirty="0" smtClean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40232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517</TotalTime>
  <Words>286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Spectrum</vt:lpstr>
      <vt:lpstr>Curriculum Based Measurements CBMs</vt:lpstr>
      <vt:lpstr>Curriculum Based Measurements CBMs</vt:lpstr>
      <vt:lpstr>Curriculum Based Measurements CBMs</vt:lpstr>
      <vt:lpstr>1) What are Curriculum Based Measurements?</vt:lpstr>
      <vt:lpstr>2) Why do we need to collect CBM data? </vt:lpstr>
      <vt:lpstr>2) Why do we need to collect CBM data? </vt:lpstr>
      <vt:lpstr>3) How do we decide what CBM data to collect? </vt:lpstr>
      <vt:lpstr>4) How can we realistically collect CBMs?</vt:lpstr>
      <vt:lpstr>4) What do we do with the data?</vt:lpstr>
    </vt:vector>
  </TitlesOfParts>
  <Company>DPS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Based Measurements</dc:title>
  <dc:creator>Jamie Spears</dc:creator>
  <cp:lastModifiedBy>DoTS</cp:lastModifiedBy>
  <cp:revision>59</cp:revision>
  <dcterms:created xsi:type="dcterms:W3CDTF">2012-04-11T01:43:50Z</dcterms:created>
  <dcterms:modified xsi:type="dcterms:W3CDTF">2012-04-20T13:09:56Z</dcterms:modified>
</cp:coreProperties>
</file>